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62" r:id="rId6"/>
    <p:sldId id="275" r:id="rId7"/>
    <p:sldId id="258" r:id="rId8"/>
    <p:sldId id="266" r:id="rId9"/>
    <p:sldId id="277" r:id="rId10"/>
    <p:sldId id="278" r:id="rId11"/>
    <p:sldId id="271" r:id="rId12"/>
    <p:sldId id="280" r:id="rId13"/>
    <p:sldId id="281" r:id="rId14"/>
    <p:sldId id="284" r:id="rId15"/>
    <p:sldId id="282" r:id="rId16"/>
    <p:sldId id="279" r:id="rId17"/>
    <p:sldId id="283" r:id="rId18"/>
    <p:sldId id="285" r:id="rId19"/>
    <p:sldId id="267" r:id="rId20"/>
    <p:sldId id="265" r:id="rId21"/>
    <p:sldId id="286" r:id="rId22"/>
    <p:sldId id="260" r:id="rId23"/>
    <p:sldId id="287" r:id="rId24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Pretendard Medium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556" autoAdjust="0"/>
  </p:normalViewPr>
  <p:slideViewPr>
    <p:cSldViewPr>
      <p:cViewPr>
        <p:scale>
          <a:sx n="50" d="100"/>
          <a:sy n="50" d="100"/>
        </p:scale>
        <p:origin x="648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29014-5D12-4106-BA53-0E2BDD8B4DB1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70AD-4F7D-43E5-A004-F7A429A5A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9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70AD-4F7D-43E5-A004-F7A429A5A4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hyperlink" Target="https://drive.google.com/file/d/1BQeaKmdOTkhNVHjKKuPifg3nN9WA6Iqj/view?usp=sharing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drive.google.com/file/d/1BQeaKmdOTkhNVHjKKuPifg3nN9WA6Iqj/view?usp=driv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hyperlink" Target="https://www.ochobitshacenunbyte.com/2015/01/12/mongodb-en-gnu-linux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jp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hyperlink" Target="https://www.rubeninfante.com/2014/02/04/how-to-tutorial-de-git-comando-basicos-parte-2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14" Type="http://schemas.openxmlformats.org/officeDocument/2006/relationships/hyperlink" Target="https://dev.twsiyuan.com/2016/09/unity-web-request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277C8-D1B2-4D45-062E-2ACBAC71B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2" t="473" b="1892"/>
          <a:stretch/>
        </p:blipFill>
        <p:spPr>
          <a:xfrm>
            <a:off x="1241926" y="1536699"/>
            <a:ext cx="15722600" cy="130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8756650"/>
            <a:ext cx="16814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0699750"/>
            <a:ext cx="16891000" cy="563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0D694D-0B23-053F-D638-555388CC5035}"/>
              </a:ext>
            </a:extLst>
          </p:cNvPr>
          <p:cNvSpPr txBox="1"/>
          <p:nvPr/>
        </p:nvSpPr>
        <p:spPr>
          <a:xfrm>
            <a:off x="5657517" y="9883274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소스코드 링크 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:  https://github.com/haje-hwang/TCP-IPING.git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917" y="90932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517" y="9690100"/>
            <a:ext cx="74041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4106" y="91948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5585361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류민우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5585665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황하제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5646111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백두현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5763851 </a:t>
            </a:r>
            <a:r>
              <a:rPr lang="ko-KR" altLang="en-US" sz="1800" b="0" i="0" u="none" strike="noStrike" spc="-100" dirty="0" err="1">
                <a:solidFill>
                  <a:srgbClr val="545454">
                    <a:alpha val="87843"/>
                  </a:srgbClr>
                </a:solidFill>
                <a:latin typeface="Pretendard Light"/>
              </a:rPr>
              <a:t>고나영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, 5764050 </a:t>
            </a:r>
            <a:r>
              <a:rPr lang="ko-KR" altLang="en-US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박주현</a:t>
            </a:r>
            <a:r>
              <a:rPr lang="en-US" altLang="ko-KR" sz="1800" b="0" i="0" u="none" strike="noStrike" spc="-100" dirty="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53200" y="6611688"/>
            <a:ext cx="4876800" cy="10604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-300" dirty="0" err="1">
                <a:latin typeface="Pretendard Bold" panose="020B0600000101010101" charset="-127"/>
                <a:ea typeface="Pretendard Bold" panose="020B0600000101010101" charset="-127"/>
              </a:rPr>
              <a:t>TcpIping</a:t>
            </a:r>
            <a:endParaRPr lang="ko-KR" sz="8800" b="0" i="0" u="none" strike="noStrike" spc="-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971B-6252-0F06-CD7F-512ECACC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CED2422-E307-E24E-DD80-868F8174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6E2C3F-1138-8DA6-AC73-0569221B3BDF}"/>
              </a:ext>
            </a:extLst>
          </p:cNvPr>
          <p:cNvSpPr txBox="1"/>
          <p:nvPr/>
        </p:nvSpPr>
        <p:spPr>
          <a:xfrm>
            <a:off x="6096000" y="157843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Class Diagram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1" name="그림 30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AFF296D4-0030-9FF5-0865-122D2AEC8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6" y="1564010"/>
            <a:ext cx="13758558" cy="9124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82C-64A1-E7BE-9587-A3E3F4E439F1}"/>
              </a:ext>
            </a:extLst>
          </p:cNvPr>
          <p:cNvSpPr/>
          <p:nvPr/>
        </p:nvSpPr>
        <p:spPr>
          <a:xfrm>
            <a:off x="1382486" y="1790700"/>
            <a:ext cx="4180114" cy="815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0EFC45-A2C9-9FD2-AB30-A719E24B07F0}"/>
              </a:ext>
            </a:extLst>
          </p:cNvPr>
          <p:cNvSpPr/>
          <p:nvPr/>
        </p:nvSpPr>
        <p:spPr>
          <a:xfrm>
            <a:off x="5562600" y="2242225"/>
            <a:ext cx="6489700" cy="7752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78365B-1686-0A92-95B1-2F434662BE66}"/>
              </a:ext>
            </a:extLst>
          </p:cNvPr>
          <p:cNvSpPr txBox="1"/>
          <p:nvPr/>
        </p:nvSpPr>
        <p:spPr>
          <a:xfrm>
            <a:off x="2100943" y="143670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A4D96-8EAA-BBAD-9849-20C8A0C76A9E}"/>
              </a:ext>
            </a:extLst>
          </p:cNvPr>
          <p:cNvSpPr txBox="1"/>
          <p:nvPr/>
        </p:nvSpPr>
        <p:spPr>
          <a:xfrm>
            <a:off x="5016515" y="188307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F2BF2B-39B6-77AA-68AC-88DF312CEF9C}"/>
              </a:ext>
            </a:extLst>
          </p:cNvPr>
          <p:cNvSpPr txBox="1"/>
          <p:nvPr/>
        </p:nvSpPr>
        <p:spPr>
          <a:xfrm>
            <a:off x="10614096" y="168862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- Server</a:t>
            </a:r>
            <a:endParaRPr lang="ko-KR" altLang="en-US" dirty="0"/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7DCCD2B6-DD81-F0FE-F158-C09F2FFB419A}"/>
              </a:ext>
            </a:extLst>
          </p:cNvPr>
          <p:cNvSpPr/>
          <p:nvPr/>
        </p:nvSpPr>
        <p:spPr>
          <a:xfrm>
            <a:off x="15985397" y="1688622"/>
            <a:ext cx="1676400" cy="16637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057421-279B-C3C9-3F0D-F631CD6ADFBD}"/>
              </a:ext>
            </a:extLst>
          </p:cNvPr>
          <p:cNvSpPr/>
          <p:nvPr/>
        </p:nvSpPr>
        <p:spPr>
          <a:xfrm rot="4891525">
            <a:off x="8352332" y="1765779"/>
            <a:ext cx="8142013" cy="67554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55C358-1D99-7AFE-5DB1-F78E39C8BA9C}"/>
              </a:ext>
            </a:extLst>
          </p:cNvPr>
          <p:cNvCxnSpPr>
            <a:cxnSpLocks/>
          </p:cNvCxnSpPr>
          <p:nvPr/>
        </p:nvCxnSpPr>
        <p:spPr>
          <a:xfrm flipH="1">
            <a:off x="15468600" y="2628900"/>
            <a:ext cx="990600" cy="658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13">
            <a:extLst>
              <a:ext uri="{FF2B5EF4-FFF2-40B4-BE49-F238E27FC236}">
                <a16:creationId xmlns:a16="http://schemas.microsoft.com/office/drawing/2014/main" id="{6D31BD29-29C6-91F7-4BDF-EDAEFD11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177996"/>
            <a:ext cx="1204477" cy="1136956"/>
          </a:xfrm>
          <a:prstGeom prst="rect">
            <a:avLst/>
          </a:prstGeom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5AEA3250-33CC-747D-180E-850A786E1AD5}"/>
              </a:ext>
            </a:extLst>
          </p:cNvPr>
          <p:cNvSpPr txBox="1"/>
          <p:nvPr/>
        </p:nvSpPr>
        <p:spPr>
          <a:xfrm>
            <a:off x="4763067" y="401020"/>
            <a:ext cx="830058" cy="6190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976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  <p:bldP spid="36" grpId="0"/>
      <p:bldP spid="37" grpId="0"/>
      <p:bldP spid="39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7E18-91CF-6969-ADC5-8A15F17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51929-0E8D-940D-EC11-2CCCE5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7D3A13F-F541-AD52-1029-93D5A5EE6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00CF8-B4BE-09DC-2CDB-346EF151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EE2BA2-3CD6-6695-BB96-6E3763C7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9C8FC-D4F3-F5A4-BCDD-ADB2217E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5950396-2136-FCB9-FAFE-B13481BB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D27869-5F94-1630-FD4F-661AD4C9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CDA8F0-C21D-77E3-80F9-D537BF4D1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796549-AC50-234A-E424-A0935DB1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AE6708F-D383-EC58-00F1-D397AB46B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3386253-DF27-6667-C26D-1A424E3998BF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57B2B6-25D5-748B-66ED-1DF11716B1F9}"/>
              </a:ext>
            </a:extLst>
          </p:cNvPr>
          <p:cNvSpPr txBox="1"/>
          <p:nvPr/>
        </p:nvSpPr>
        <p:spPr>
          <a:xfrm>
            <a:off x="7868068" y="1600200"/>
            <a:ext cx="2323264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61AF23-F128-1C30-183F-20FDF3E78F1F}"/>
              </a:ext>
            </a:extLst>
          </p:cNvPr>
          <p:cNvSpPr txBox="1"/>
          <p:nvPr/>
        </p:nvSpPr>
        <p:spPr>
          <a:xfrm>
            <a:off x="2133600" y="62992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방 생성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7883A0C-612E-B961-1BF7-72C80A2A9C13}"/>
              </a:ext>
            </a:extLst>
          </p:cNvPr>
          <p:cNvSpPr txBox="1"/>
          <p:nvPr/>
        </p:nvSpPr>
        <p:spPr>
          <a:xfrm>
            <a:off x="1758950" y="734060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접속 했을 때 화면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 입력 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생성하기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입장하기</a:t>
            </a:r>
            <a:br>
              <a:rPr lang="en-US" altLang="ko-KR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AEE1ABE-0D81-FECE-E864-79A2DBB2E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00" y="3771900"/>
            <a:ext cx="3670300" cy="49149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C2966E9E-B178-3A11-B9F9-5071E573E3B3}"/>
              </a:ext>
            </a:extLst>
          </p:cNvPr>
          <p:cNvSpPr txBox="1"/>
          <p:nvPr/>
        </p:nvSpPr>
        <p:spPr>
          <a:xfrm>
            <a:off x="5651500" y="7250808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방 생성 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입장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카테고리 설정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게임시작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방 번호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7898E21C-6E41-DE67-E2BF-2E76A6D12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4914900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6F1D0561-24DE-8D24-6FDB-7B83177AB396}"/>
              </a:ext>
            </a:extLst>
          </p:cNvPr>
          <p:cNvSpPr txBox="1"/>
          <p:nvPr/>
        </p:nvSpPr>
        <p:spPr>
          <a:xfrm>
            <a:off x="9414042" y="710565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게임 시작 후 화면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문제</a:t>
            </a:r>
            <a:endParaRPr lang="en-US" altLang="ko-KR" sz="16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정답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점수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A2E83C03-6144-F32A-2B27-2F696999A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9100" y="3771900"/>
            <a:ext cx="3670300" cy="49149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66BADB0-5448-6727-1CA3-43999235C9EE}"/>
              </a:ext>
            </a:extLst>
          </p:cNvPr>
          <p:cNvSpPr txBox="1"/>
          <p:nvPr/>
        </p:nvSpPr>
        <p:spPr>
          <a:xfrm>
            <a:off x="13779500" y="69088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4713907-FD7A-B373-8D52-F23CE614E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2" t="473" b="1892"/>
          <a:stretch/>
        </p:blipFill>
        <p:spPr>
          <a:xfrm>
            <a:off x="1494563" y="3979828"/>
            <a:ext cx="3699737" cy="2052673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7DA5E948-F032-035C-E8CA-83A3343FF15F}"/>
              </a:ext>
            </a:extLst>
          </p:cNvPr>
          <p:cNvSpPr txBox="1"/>
          <p:nvPr/>
        </p:nvSpPr>
        <p:spPr>
          <a:xfrm>
            <a:off x="13404850" y="7052890"/>
            <a:ext cx="308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닉네임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점수</a:t>
            </a:r>
            <a:endParaRPr lang="en-US" altLang="ko-KR" sz="1600" b="0" i="0" u="none" strike="noStrike" spc="-100" dirty="0">
              <a:solidFill>
                <a:srgbClr val="545454">
                  <a:alpha val="78039"/>
                </a:srgbClr>
              </a:solidFill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랭킹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28291B-208B-D8B6-1F64-FA23EC03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999714"/>
            <a:ext cx="3670300" cy="204828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12AD9-9B17-649D-B244-B3172A710A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0" y="3771900"/>
            <a:ext cx="774700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C33FAFA-70F3-CCE6-C84B-5241E466AA86}"/>
              </a:ext>
            </a:extLst>
          </p:cNvPr>
          <p:cNvSpPr txBox="1"/>
          <p:nvPr/>
        </p:nvSpPr>
        <p:spPr>
          <a:xfrm>
            <a:off x="3060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EDAE292D-3F59-5D4A-206B-9477103A8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3771900"/>
            <a:ext cx="774700" cy="482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C21CC430-66C6-87C9-351C-0C714B79CF3F}"/>
              </a:ext>
            </a:extLst>
          </p:cNvPr>
          <p:cNvSpPr txBox="1"/>
          <p:nvPr/>
        </p:nvSpPr>
        <p:spPr>
          <a:xfrm>
            <a:off x="6959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740C66DA-91A5-669D-5AF1-837B016BEA3A}"/>
              </a:ext>
            </a:extLst>
          </p:cNvPr>
          <p:cNvSpPr txBox="1"/>
          <p:nvPr/>
        </p:nvSpPr>
        <p:spPr>
          <a:xfrm>
            <a:off x="6019800" y="6322816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대기실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2C4C0AE-6169-C0F6-0D66-A485111D0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200" y="3979829"/>
            <a:ext cx="3670876" cy="2048282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3E4B307-2CDF-3328-FF99-0AE962A0A8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0" y="3771900"/>
            <a:ext cx="774700" cy="482600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093F9EE-9C39-0842-49B9-F0938CF82D55}"/>
              </a:ext>
            </a:extLst>
          </p:cNvPr>
          <p:cNvSpPr txBox="1"/>
          <p:nvPr/>
        </p:nvSpPr>
        <p:spPr>
          <a:xfrm>
            <a:off x="108077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F640405-682D-D917-C3DC-CE536FAF0BC3}"/>
              </a:ext>
            </a:extLst>
          </p:cNvPr>
          <p:cNvSpPr txBox="1"/>
          <p:nvPr/>
        </p:nvSpPr>
        <p:spPr>
          <a:xfrm>
            <a:off x="9874250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플레이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97C02D-9013-477E-0B91-EE5E468372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1351" y="3979828"/>
            <a:ext cx="3685797" cy="2048282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FD0C5A-3527-E1E3-EF1E-9F5366E4E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6900" y="3771900"/>
            <a:ext cx="774700" cy="482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39A8D53-9F60-1B64-7699-4F2F4EC9D347}"/>
              </a:ext>
            </a:extLst>
          </p:cNvPr>
          <p:cNvSpPr txBox="1"/>
          <p:nvPr/>
        </p:nvSpPr>
        <p:spPr>
          <a:xfrm>
            <a:off x="14706600" y="38354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69B67BE1-3535-5450-131D-907DB26FB5DD}"/>
              </a:ext>
            </a:extLst>
          </p:cNvPr>
          <p:cNvSpPr txBox="1"/>
          <p:nvPr/>
        </p:nvSpPr>
        <p:spPr>
          <a:xfrm>
            <a:off x="13794159" y="622935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결과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 씬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08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84C46-F623-4271-C049-2A4B3578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54BB4-FF91-91C8-D976-4017952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2AFB89-166B-AA9B-D233-5981866E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BBA072-5CD0-9135-2E25-3159C4C7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0B81DF-B43D-1548-B4C6-58786F22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3CC71-E01E-C3F0-286A-BE97205A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0F6FD5-7868-D9E5-D6C8-0531B4E9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B874BB-60C5-80A6-4F96-749E5E46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23BD77-9D92-BFE4-B8DB-DE926A147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B4A45E3-1725-A881-7645-8314C296978C}"/>
              </a:ext>
            </a:extLst>
          </p:cNvPr>
          <p:cNvSpPr txBox="1"/>
          <p:nvPr/>
        </p:nvSpPr>
        <p:spPr>
          <a:xfrm>
            <a:off x="7463589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DE73CED-5482-FB6D-B0B5-8FCAC898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F2CC7A39-12CC-70B0-2A87-14DD5E271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9420BCB-6861-EA97-B159-E25CEB7A1421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675AE0-85B0-07B2-1480-DC51BAD29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59883"/>
            <a:ext cx="6843298" cy="38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08C91AB-B0DB-C161-2183-CEFC6B49C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B54DB1A0-8C64-FC3F-5F6E-3C094AC363BA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데이터베이스에서 특정 카테고리에 해당하는 문제를 필터링하여 가져옵니다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F7D2F004-696C-AEA1-42F4-D994374AC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62616564-7366-4056-8AAC-FD389A854F4B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사용자가 선택한 카테고리에 맞는 문제만 조회하며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문제의 텍스트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정답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선택지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난이도 등의 정보를 포함합니다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2" name="그림 41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1D9AE3-46C8-ABDE-9868-465704E4537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238" r="38701" b="20979"/>
          <a:stretch/>
        </p:blipFill>
        <p:spPr>
          <a:xfrm>
            <a:off x="9766968" y="3430554"/>
            <a:ext cx="6407150" cy="43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E146-FC94-218F-155A-458A07B3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794FE-08DD-08EC-A76B-D5EF85CA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ECA7D-2B31-EFA2-D218-A735A5C0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98B1D6-8279-52E8-E656-463B02D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6409AE-C9BB-6ED3-8966-A486FF0C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DE2449-CCF4-B70A-F4C7-E0F920C42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B62B07-E53E-D190-B002-53F1F8F7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DB5394-93F7-2B59-0D04-84476C81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F526F1-1236-7509-B642-E0F4F3213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90C65F9-16FF-31D1-ACF4-7B2C4177A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1033" y="5277184"/>
            <a:ext cx="863600" cy="86360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4F4A0CF2-C857-01C4-1CAC-25AB1846E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09CBE72F-9DDA-4706-7005-455EAD861DA5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9720D56A-C7E4-FFB3-1398-7834AD5E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7868140"/>
            <a:ext cx="7264400" cy="9525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48EBE09D-02AB-FBD0-438B-82CBC43C2A50}"/>
              </a:ext>
            </a:extLst>
          </p:cNvPr>
          <p:cNvSpPr txBox="1"/>
          <p:nvPr/>
        </p:nvSpPr>
        <p:spPr>
          <a:xfrm>
            <a:off x="2018631" y="8117439"/>
            <a:ext cx="5954883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유저 정보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– "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각 방에 유저 정보가 기록되며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종료 시 해당 방의 모든 정보가 삭제됩니다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40" name="Picture 20">
            <a:extLst>
              <a:ext uri="{FF2B5EF4-FFF2-40B4-BE49-F238E27FC236}">
                <a16:creationId xmlns:a16="http://schemas.microsoft.com/office/drawing/2014/main" id="{120AA71F-6871-D2C8-A03D-DA03F7463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7846550"/>
            <a:ext cx="7264400" cy="952500"/>
          </a:xfrm>
          <a:prstGeom prst="rect">
            <a:avLst/>
          </a:prstGeom>
        </p:spPr>
      </p:pic>
      <p:sp>
        <p:nvSpPr>
          <p:cNvPr id="41" name="TextBox 27">
            <a:extLst>
              <a:ext uri="{FF2B5EF4-FFF2-40B4-BE49-F238E27FC236}">
                <a16:creationId xmlns:a16="http://schemas.microsoft.com/office/drawing/2014/main" id="{B2A70D77-C912-1AE7-0705-A63C71A43397}"/>
              </a:ext>
            </a:extLst>
          </p:cNvPr>
          <p:cNvSpPr txBox="1"/>
          <p:nvPr/>
        </p:nvSpPr>
        <p:spPr>
          <a:xfrm>
            <a:off x="10167352" y="8062896"/>
            <a:ext cx="6064250" cy="467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랭킹을 불러올 때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DB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유저들의 정보를 가져오고 점수별로 정렬한 후 나타냅니다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0" name="그림 9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3E46C7F7-F49A-D5D4-6001-94F233981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49729" b="29478"/>
          <a:stretch/>
        </p:blipFill>
        <p:spPr>
          <a:xfrm>
            <a:off x="1237917" y="3469336"/>
            <a:ext cx="6781800" cy="38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8082CA-32D5-71E6-FCC3-7B59AAC4ED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5949" y="3450620"/>
            <a:ext cx="7129998" cy="3880975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AACB5CD-FA2D-1BCB-1AC3-D3BFC33EC9EE}"/>
              </a:ext>
            </a:extLst>
          </p:cNvPr>
          <p:cNvSpPr txBox="1"/>
          <p:nvPr/>
        </p:nvSpPr>
        <p:spPr>
          <a:xfrm>
            <a:off x="7282190" y="1557399"/>
            <a:ext cx="334812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Data Base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5164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582D-859E-3075-3A97-99E97620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CB31A55-29E1-85ED-C5DB-AB163103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16286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586C10-6ED0-801A-F33B-9B85D1E104E2}"/>
              </a:ext>
            </a:extLst>
          </p:cNvPr>
          <p:cNvSpPr txBox="1"/>
          <p:nvPr/>
        </p:nvSpPr>
        <p:spPr>
          <a:xfrm>
            <a:off x="8064500" y="26678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BBA15D3-3CB1-A401-96A4-3BDB870F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00" y="15608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9D4109E4-0C67-959D-C1EC-AF533F5BD495}"/>
              </a:ext>
            </a:extLst>
          </p:cNvPr>
          <p:cNvSpPr txBox="1"/>
          <p:nvPr/>
        </p:nvSpPr>
        <p:spPr>
          <a:xfrm>
            <a:off x="4816886" y="4496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41EF90-C01D-A9CE-D29B-52C1D6C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5090"/>
            <a:ext cx="4216400" cy="4243958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F4E545-A1D2-C969-64CE-E8931BDF1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86" y="1987095"/>
            <a:ext cx="6522052" cy="4883752"/>
          </a:xfrm>
          <a:prstGeom prst="rect">
            <a:avLst/>
          </a:prstGeom>
        </p:spPr>
      </p:pic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AC227A-3739-C70C-B18E-4A412863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r="4190"/>
          <a:stretch/>
        </p:blipFill>
        <p:spPr>
          <a:xfrm>
            <a:off x="11379303" y="1987095"/>
            <a:ext cx="6495613" cy="4883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4722F-4EEE-91B7-DADA-B11949C75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56" y="1985090"/>
            <a:ext cx="17512060" cy="78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0B366-B39C-78F8-30FD-47DA4560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5180C-D9A2-2451-D2C7-9ECBEAE4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5BA9C5-313F-E2E6-6BC6-00932D29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AAAAD2-6EB4-B935-9F35-37330D1B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7049F-C732-AC4E-AE32-05FED757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154DDB-EC1F-1BA7-08C9-4B23A87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F49E75-AF1C-E7F1-4097-768D7466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FF8D3E-4BEE-6A4B-F8FA-46D0AC017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8361DB-1A1F-DB73-E4B6-1BB5D91B2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64075BF-DB0D-8DD2-B0B8-F343F16A1C26}"/>
              </a:ext>
            </a:extLst>
          </p:cNvPr>
          <p:cNvSpPr txBox="1"/>
          <p:nvPr/>
        </p:nvSpPr>
        <p:spPr>
          <a:xfrm>
            <a:off x="8051800" y="1594461"/>
            <a:ext cx="215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B4C57997-A959-BF04-0DE4-446708F2F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274DE979-7328-706F-0C25-96C7B262E91C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B775A-2C8B-C3B0-8D82-FD64D93E5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00" y="4097276"/>
            <a:ext cx="10537400" cy="41965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F88F1B-7685-FF99-0065-3633A15ED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712545"/>
            <a:ext cx="5562600" cy="53298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7062AC-23E8-DE2F-C5FE-D5C4AEC6FE2D}"/>
              </a:ext>
            </a:extLst>
          </p:cNvPr>
          <p:cNvSpPr/>
          <p:nvPr/>
        </p:nvSpPr>
        <p:spPr>
          <a:xfrm>
            <a:off x="7086372" y="4707976"/>
            <a:ext cx="3429228" cy="340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13A90-16DE-1D4E-25BA-36DC839AC9F4}"/>
              </a:ext>
            </a:extLst>
          </p:cNvPr>
          <p:cNvSpPr/>
          <p:nvPr/>
        </p:nvSpPr>
        <p:spPr>
          <a:xfrm>
            <a:off x="11582400" y="6743700"/>
            <a:ext cx="4724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115C-F1A7-78D3-142E-0C193743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ECFB066-433B-2A66-2957-E481926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4739DD-BF57-C2D2-8BB9-B4A755E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6DC4F9-0ECB-1152-1E7B-37054048F354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BBCCD1-617D-5C5C-A2C8-F6C9CB04C610}"/>
              </a:ext>
            </a:extLst>
          </p:cNvPr>
          <p:cNvSpPr txBox="1"/>
          <p:nvPr/>
        </p:nvSpPr>
        <p:spPr>
          <a:xfrm>
            <a:off x="6231791" y="197853"/>
            <a:ext cx="5824417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- Client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E66386-70DD-73EC-498B-0AD6DC65B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9" y="2458453"/>
            <a:ext cx="5744377" cy="2524477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38299615-E0F4-2469-0CF2-5434C5CFF48B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RequestHandlerManager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A178AB-B349-0935-3E36-9B1C9C01DA23}"/>
              </a:ext>
            </a:extLst>
          </p:cNvPr>
          <p:cNvSpPr txBox="1"/>
          <p:nvPr/>
        </p:nvSpPr>
        <p:spPr>
          <a:xfrm>
            <a:off x="6609696" y="153800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2DC378-D043-BF9B-3620-5870986C0CB0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D88619-767E-C929-F932-593A7911C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439455"/>
            <a:ext cx="5232653" cy="7576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EFEA34-0CD4-7AAF-C21E-92CAAB74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009"/>
          <a:stretch/>
        </p:blipFill>
        <p:spPr>
          <a:xfrm>
            <a:off x="2786243" y="5063511"/>
            <a:ext cx="3644552" cy="4821916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B400C90-A050-6853-AE43-463BE4332185}"/>
              </a:ext>
            </a:extLst>
          </p:cNvPr>
          <p:cNvSpPr txBox="1"/>
          <p:nvPr/>
        </p:nvSpPr>
        <p:spPr>
          <a:xfrm>
            <a:off x="457200" y="2059022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</a:t>
            </a:r>
            <a:r>
              <a:rPr lang="en-US" altLang="ko-KR" sz="1600" b="0" i="0" u="none" strike="noStrike" spc="-100" dirty="0" err="1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ip</a:t>
            </a:r>
            <a:r>
              <a:rPr lang="en-US" altLang="ko-KR" sz="16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F6CFEBC-620B-5EF6-99F2-E5FCB8BAB255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B6173-4F69-EFD6-0D01-D090EBBE9D0C}"/>
              </a:ext>
            </a:extLst>
          </p:cNvPr>
          <p:cNvSpPr txBox="1"/>
          <p:nvPr/>
        </p:nvSpPr>
        <p:spPr>
          <a:xfrm>
            <a:off x="619847" y="504337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RequestHandler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D5B32-8149-2E98-5A55-065AAFDFD3DA}"/>
              </a:ext>
            </a:extLst>
          </p:cNvPr>
          <p:cNvSpPr txBox="1"/>
          <p:nvPr/>
        </p:nvSpPr>
        <p:spPr>
          <a:xfrm>
            <a:off x="563192" y="5437073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메시지 송신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954581-4E31-FCFE-339A-2F2A3374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1250" y="2399949"/>
            <a:ext cx="5249008" cy="4877481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29503E9-FF9C-F753-E165-8D98495905D6}"/>
              </a:ext>
            </a:extLst>
          </p:cNvPr>
          <p:cNvSpPr txBox="1"/>
          <p:nvPr/>
        </p:nvSpPr>
        <p:spPr>
          <a:xfrm>
            <a:off x="11842348" y="1975611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타입별 처리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32AC7B-9B56-B72F-0586-30E281700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1250" y="7353597"/>
            <a:ext cx="5232652" cy="16100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7FD119F-77DA-7CE3-BABE-EB8B6DB85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1250" y="8963644"/>
            <a:ext cx="5232652" cy="8004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94601-3434-242F-2200-BD4127EDFB29}"/>
              </a:ext>
            </a:extLst>
          </p:cNvPr>
          <p:cNvSpPr/>
          <p:nvPr/>
        </p:nvSpPr>
        <p:spPr>
          <a:xfrm>
            <a:off x="1678376" y="4128714"/>
            <a:ext cx="3592123" cy="17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297037-5FDF-47D4-CC38-307164BD427A}"/>
              </a:ext>
            </a:extLst>
          </p:cNvPr>
          <p:cNvSpPr/>
          <p:nvPr/>
        </p:nvSpPr>
        <p:spPr>
          <a:xfrm>
            <a:off x="3002977" y="6572953"/>
            <a:ext cx="3169223" cy="1507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9A9574-1995-E700-188C-61B441EA8C6A}"/>
              </a:ext>
            </a:extLst>
          </p:cNvPr>
          <p:cNvSpPr/>
          <p:nvPr/>
        </p:nvSpPr>
        <p:spPr>
          <a:xfrm>
            <a:off x="7278212" y="3603282"/>
            <a:ext cx="4564136" cy="548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D860FF-03BA-392C-7C40-9E8182267664}"/>
              </a:ext>
            </a:extLst>
          </p:cNvPr>
          <p:cNvSpPr/>
          <p:nvPr/>
        </p:nvSpPr>
        <p:spPr>
          <a:xfrm>
            <a:off x="12922962" y="4305300"/>
            <a:ext cx="4330940" cy="297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E2E447-D06D-EB19-2495-CA1414954883}"/>
              </a:ext>
            </a:extLst>
          </p:cNvPr>
          <p:cNvSpPr/>
          <p:nvPr/>
        </p:nvSpPr>
        <p:spPr>
          <a:xfrm>
            <a:off x="12081608" y="7581900"/>
            <a:ext cx="5063392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4FF2-C6D2-4EA5-12AE-0030C66B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5C315BD-C596-643E-ED60-1B88D66E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E09C7A-9301-5A57-7D41-460226C6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A79D18-724D-F47D-3A4F-C9711186F1CE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3CE1B79-EB5F-A347-0615-674EA851C38D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Core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 Code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1E7F3C2-2B7F-0D1A-C2F3-A78245280000}"/>
              </a:ext>
            </a:extLst>
          </p:cNvPr>
          <p:cNvSpPr txBox="1"/>
          <p:nvPr/>
        </p:nvSpPr>
        <p:spPr>
          <a:xfrm>
            <a:off x="737371" y="1652655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PacketType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2F4B32F-C0C1-8785-00BE-338CCEFB7366}"/>
              </a:ext>
            </a:extLst>
          </p:cNvPr>
          <p:cNvSpPr txBox="1"/>
          <p:nvPr/>
        </p:nvSpPr>
        <p:spPr>
          <a:xfrm>
            <a:off x="6609696" y="1582547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ClientHandler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E30C2-5B21-F879-E5D4-D6372FCB790F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29015C4-0152-DF54-87DA-68D357EB7E8D}"/>
              </a:ext>
            </a:extLst>
          </p:cNvPr>
          <p:cNvSpPr txBox="1"/>
          <p:nvPr/>
        </p:nvSpPr>
        <p:spPr>
          <a:xfrm>
            <a:off x="637844" y="1975611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주고 받는 패킷 타입 정의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6C3E942-D930-26EA-C892-E480C6516C7A}"/>
              </a:ext>
            </a:extLst>
          </p:cNvPr>
          <p:cNvSpPr txBox="1"/>
          <p:nvPr/>
        </p:nvSpPr>
        <p:spPr>
          <a:xfrm>
            <a:off x="6461695" y="1968436"/>
            <a:ext cx="1058530" cy="3409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패킷 수신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4055B-F943-D430-9D66-8393C7DF1143}"/>
              </a:ext>
            </a:extLst>
          </p:cNvPr>
          <p:cNvSpPr txBox="1"/>
          <p:nvPr/>
        </p:nvSpPr>
        <p:spPr>
          <a:xfrm>
            <a:off x="12050432" y="1569453"/>
            <a:ext cx="409774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200" b="0" i="0" u="none" strike="noStrike" dirty="0" err="1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LobbyServer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EB32233B-F93A-FE8E-AB1F-7C1AE0665C9F}"/>
              </a:ext>
            </a:extLst>
          </p:cNvPr>
          <p:cNvSpPr txBox="1"/>
          <p:nvPr/>
        </p:nvSpPr>
        <p:spPr>
          <a:xfrm>
            <a:off x="12026369" y="196315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0C1D-59DB-1048-684B-9A2780FB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1" y="2432385"/>
            <a:ext cx="5582429" cy="688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A4E86-D61D-7B34-44F4-29EBDDA36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96" y="2379337"/>
            <a:ext cx="5192139" cy="71837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82E486-7204-26C4-8274-4E89C2B88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1731" y="2369311"/>
            <a:ext cx="6847105" cy="77470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A8556-193C-6AE0-1F6B-2237D9118AC8}"/>
              </a:ext>
            </a:extLst>
          </p:cNvPr>
          <p:cNvSpPr/>
          <p:nvPr/>
        </p:nvSpPr>
        <p:spPr>
          <a:xfrm>
            <a:off x="904430" y="3086101"/>
            <a:ext cx="1229170" cy="623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509C23-45A2-07EF-6676-6C910E3172A4}"/>
              </a:ext>
            </a:extLst>
          </p:cNvPr>
          <p:cNvSpPr/>
          <p:nvPr/>
        </p:nvSpPr>
        <p:spPr>
          <a:xfrm>
            <a:off x="6990959" y="2933699"/>
            <a:ext cx="4810875" cy="638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6882C-B4EC-7854-C920-9D4910372EE9}"/>
              </a:ext>
            </a:extLst>
          </p:cNvPr>
          <p:cNvSpPr/>
          <p:nvPr/>
        </p:nvSpPr>
        <p:spPr>
          <a:xfrm>
            <a:off x="12086054" y="2623553"/>
            <a:ext cx="4296946" cy="168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D41E3D-3811-00C7-94B3-838A8D084088}"/>
              </a:ext>
            </a:extLst>
          </p:cNvPr>
          <p:cNvSpPr/>
          <p:nvPr/>
        </p:nvSpPr>
        <p:spPr>
          <a:xfrm>
            <a:off x="12115572" y="6210300"/>
            <a:ext cx="441982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9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4F4F-A5EE-E498-0828-6D27441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1327CB40-E201-3792-CBD2-6F63E74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04353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D45DC7B-1D18-85BF-6134-DBD6394D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439153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05EA03F-3CDA-E3B0-BCC8-06B6D07A24C5}"/>
              </a:ext>
            </a:extLst>
          </p:cNvPr>
          <p:cNvSpPr txBox="1"/>
          <p:nvPr/>
        </p:nvSpPr>
        <p:spPr>
          <a:xfrm>
            <a:off x="4521200" y="591553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6BADA31-3A1D-DF58-63C8-8019B2A14084}"/>
              </a:ext>
            </a:extLst>
          </p:cNvPr>
          <p:cNvSpPr txBox="1"/>
          <p:nvPr/>
        </p:nvSpPr>
        <p:spPr>
          <a:xfrm>
            <a:off x="6131617" y="197853"/>
            <a:ext cx="618880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Client – </a:t>
            </a: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Server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DED4E2B-8879-3404-061E-0719D1A1BFB8}"/>
              </a:ext>
            </a:extLst>
          </p:cNvPr>
          <p:cNvSpPr txBox="1"/>
          <p:nvPr/>
        </p:nvSpPr>
        <p:spPr>
          <a:xfrm>
            <a:off x="1336574" y="1675670"/>
            <a:ext cx="4458497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초기 클라이언트 서버 통신 </a:t>
            </a:r>
            <a:r>
              <a:rPr lang="en-US" altLang="ko-KR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82C47-FE52-92BE-27B7-25CAC1FAE29E}"/>
              </a:ext>
            </a:extLst>
          </p:cNvPr>
          <p:cNvSpPr/>
          <p:nvPr/>
        </p:nvSpPr>
        <p:spPr>
          <a:xfrm>
            <a:off x="457200" y="1493220"/>
            <a:ext cx="17373600" cy="859592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858C-7408-DE03-47DB-AA8CBF3269CE}"/>
              </a:ext>
            </a:extLst>
          </p:cNvPr>
          <p:cNvSpPr txBox="1"/>
          <p:nvPr/>
        </p:nvSpPr>
        <p:spPr>
          <a:xfrm>
            <a:off x="11522064" y="1554047"/>
            <a:ext cx="4556135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현재 클라이언트 서버 통신 </a:t>
            </a:r>
            <a:r>
              <a:rPr lang="en-US" altLang="ko-KR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200" b="0" i="0" u="none" strike="noStrike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서버 로그</a:t>
            </a:r>
            <a:endParaRPr lang="en-US" sz="22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48B5AD7-B7E9-9BF8-78FA-9CFF85423DB8}"/>
              </a:ext>
            </a:extLst>
          </p:cNvPr>
          <p:cNvSpPr txBox="1"/>
          <p:nvPr/>
        </p:nvSpPr>
        <p:spPr>
          <a:xfrm>
            <a:off x="12858339" y="93623"/>
            <a:ext cx="1416451" cy="3481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6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로비 관련 메서드</a:t>
            </a:r>
            <a:endParaRPr lang="en-US" sz="16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097F7-645D-FD09-0961-81B15BA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85" y="2227053"/>
            <a:ext cx="5635820" cy="7655212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849CE54E-1346-90E0-AE9B-80EDB0DB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17624" y="4450239"/>
            <a:ext cx="2681887" cy="26818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C30BB7-BC69-7164-3A81-F537F274E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065" y="2192964"/>
            <a:ext cx="55054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7EF5-4340-F926-9A79-531DD030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8AD3FA-6418-9516-577D-DB065B3A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A25129-556A-77C8-8A65-EF2443FA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44BD8DD-97E1-AEE5-3F51-BEB7D7EA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03BCF0-8C21-A388-D446-6C625CA9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2DF80-9C7C-64FD-3B81-BB9AA056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EBE38-05F4-8BF6-C567-C4A118DA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494AB7-B92A-7E81-606F-34614CF14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938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246F08A-96B2-BBDB-7C11-CE7BB89EE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FE8186F-A9FC-4A01-A1D0-733B7647AAB8}"/>
              </a:ext>
            </a:extLst>
          </p:cNvPr>
          <p:cNvSpPr txBox="1"/>
          <p:nvPr/>
        </p:nvSpPr>
        <p:spPr>
          <a:xfrm>
            <a:off x="7543800" y="1657350"/>
            <a:ext cx="318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>
                <a:solidFill>
                  <a:srgbClr val="545454"/>
                </a:solidFill>
                <a:ea typeface="Pretendard Medium"/>
              </a:rPr>
              <a:t>시연 영상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1090CDF7-4ADF-F237-FE5B-ECF2A1653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AAA245AA-4A55-6171-2FB5-32AC33BA2BA6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24" name="TextBox 23">
            <a:hlinkClick r:id="rId9"/>
            <a:extLst>
              <a:ext uri="{FF2B5EF4-FFF2-40B4-BE49-F238E27FC236}">
                <a16:creationId xmlns:a16="http://schemas.microsoft.com/office/drawing/2014/main" id="{1667C03A-0F50-C8F1-F20A-CC4209C10FC7}"/>
              </a:ext>
            </a:extLst>
          </p:cNvPr>
          <p:cNvSpPr txBox="1"/>
          <p:nvPr/>
        </p:nvSpPr>
        <p:spPr>
          <a:xfrm>
            <a:off x="4804186" y="8803239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https://drive.google.com/file/d/1BQeaKmdOTkhNVHjKKuPifg3nN9WA6Iqj/view?usp=sharing</a:t>
            </a:r>
            <a:endParaRPr lang="ko-KR" altLang="en-US" dirty="0"/>
          </a:p>
        </p:txBody>
      </p:sp>
      <p:pic>
        <p:nvPicPr>
          <p:cNvPr id="25" name="그림 24">
            <a:hlinkClick r:id="rId10"/>
            <a:extLst>
              <a:ext uri="{FF2B5EF4-FFF2-40B4-BE49-F238E27FC236}">
                <a16:creationId xmlns:a16="http://schemas.microsoft.com/office/drawing/2014/main" id="{C2C9A617-025C-9B09-FE86-ED742BBBF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32" t="473" b="1892"/>
          <a:stretch/>
        </p:blipFill>
        <p:spPr>
          <a:xfrm>
            <a:off x="4247147" y="3416300"/>
            <a:ext cx="9753600" cy="54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작품주제 선정 배경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퀴즈게임이 된 이유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기획부터 현재 게임 구현 정도 설명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및 개발 일정 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팀원 각각의 역할과 개발 일정 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게임 시연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영상 시연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개발에 사용한 프로그램 소개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성과 및 결론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경험한 문제와 해결방안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, 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느낀점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487" y="7438610"/>
            <a:ext cx="72644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2337" y="8238710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게임로비으로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접속하기 위해서는 게임로비의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입력해야 한다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클라이언트에서 방의 이름을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int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정의하여 생성했는데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이 값을 강제로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파싱하여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유효하지 않은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생성하여 접속요청을 해서 게임 로비 접속이 정상적으로 되지 않았다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90" y="7384133"/>
            <a:ext cx="7264400" cy="20106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05850" y="5161547"/>
            <a:ext cx="863600" cy="863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70911" y="8225341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 서버에서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&lt;string,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&gt;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딕셔너리를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게임로비의 이름으로 게임로비의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Guid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검색하여 자동으로 접속할 수 있는 기능을 추가하여 기존 코드에 다시 연결하였다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35" name="그림 3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DDF761C-E251-8247-0B4F-826F79D51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5" y="3725111"/>
            <a:ext cx="6019850" cy="3595188"/>
          </a:xfrm>
          <a:prstGeom prst="rect">
            <a:avLst/>
          </a:prstGeom>
        </p:spPr>
      </p:pic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C86DB-0D1F-259C-F940-2EC0DA17750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61" y="3725111"/>
            <a:ext cx="6019850" cy="3595188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4E2D94A5-EC08-FBC0-3C8D-D062026F8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C52EDDEA-FF20-F081-1241-4D72B4C4AF11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2E74-3DB0-E1AF-60E6-3A053F64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DB25B8-1E34-0922-C443-36AEE028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1284F-6DCB-80FE-2955-51028ED0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60" y="250825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BAEE86-F840-7259-C08B-20525EE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260" y="250825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5965F79-CB80-3D7A-B9F5-450D0F0A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00100"/>
            <a:ext cx="16802100" cy="8839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01E4F1-C3EA-E946-C2D1-94360C5A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21" y="247015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DCC681-C723-E47F-0956-105914AD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055" y="7527758"/>
            <a:ext cx="7264400" cy="1981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CCA404-BBF3-64B0-7A52-8B6441EFE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55" y="2688389"/>
            <a:ext cx="7264400" cy="9525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CB3F323C-BC50-7084-0F0F-AA589782DADA}"/>
              </a:ext>
            </a:extLst>
          </p:cNvPr>
          <p:cNvSpPr txBox="1"/>
          <p:nvPr/>
        </p:nvSpPr>
        <p:spPr>
          <a:xfrm>
            <a:off x="6459621" y="1009650"/>
            <a:ext cx="668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문제점과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해결</a:t>
            </a:r>
            <a:r>
              <a:rPr lang="en-US" sz="7300" b="0" i="0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0" i="0" u="none" strike="noStrike" spc="-500">
                <a:solidFill>
                  <a:srgbClr val="545454"/>
                </a:solidFill>
                <a:ea typeface="Pretendard Medium"/>
              </a:rPr>
              <a:t>방안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260A5F-F69D-DC18-F569-047492C6E9EE}"/>
              </a:ext>
            </a:extLst>
          </p:cNvPr>
          <p:cNvSpPr txBox="1"/>
          <p:nvPr/>
        </p:nvSpPr>
        <p:spPr>
          <a:xfrm>
            <a:off x="2980155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spc="-100" dirty="0">
                <a:solidFill>
                  <a:srgbClr val="545454"/>
                </a:solidFill>
                <a:latin typeface="Pretendard Medium"/>
              </a:rPr>
              <a:t>Before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3298CE8-77EC-26D8-2548-1ECEA66B8756}"/>
              </a:ext>
            </a:extLst>
          </p:cNvPr>
          <p:cNvSpPr txBox="1"/>
          <p:nvPr/>
        </p:nvSpPr>
        <p:spPr>
          <a:xfrm>
            <a:off x="2122905" y="8327858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클라이언트가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로 서버로부터 패킷을 받을 때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패킷 타입에 해당하는 이벤트를 발동시킨다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해당 이벤트를 수신하여 함수를 실행 시 유니티 메인 스레드가 아닌 외부에서 호출되었다고 오류가 나온다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유니티 코드 컴포넌트들은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상속받아서 유니티의 생명주기를 따르는데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9A02B0C-44A1-B627-43FB-B1451070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547" y="7498347"/>
            <a:ext cx="7264400" cy="201061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EE7BE6-59FE-2CEF-0363-E8C5ADC4F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0786" y="2688389"/>
            <a:ext cx="7264400" cy="9525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24C47C-0879-5EF8-493A-654E4FBBF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12200" y="5328651"/>
            <a:ext cx="863600" cy="863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377BF14F-8616-33C0-C89E-4191E93C1F68}"/>
              </a:ext>
            </a:extLst>
          </p:cNvPr>
          <p:cNvSpPr txBox="1"/>
          <p:nvPr/>
        </p:nvSpPr>
        <p:spPr>
          <a:xfrm>
            <a:off x="11132886" y="2904289"/>
            <a:ext cx="4127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900" b="0" i="0" u="none" strike="noStrike" dirty="0">
                <a:solidFill>
                  <a:srgbClr val="545454"/>
                </a:solidFill>
                <a:latin typeface="Pretendard Medium"/>
              </a:rPr>
              <a:t>After 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5AA86EC-2F62-2946-47C0-EF72CF41B028}"/>
              </a:ext>
            </a:extLst>
          </p:cNvPr>
          <p:cNvSpPr txBox="1"/>
          <p:nvPr/>
        </p:nvSpPr>
        <p:spPr>
          <a:xfrm>
            <a:off x="10286668" y="8339555"/>
            <a:ext cx="5842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RequestHandler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는 상속받지 않은 그냥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c#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코드이고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함수가 실행되는 시점이 서버에서 해당 패킷을 수신했을 때라 유니티 메인 스레드에 맞춰 동작하도록 수정해야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b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</a:b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Monobehavior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를 상속받은 </a:t>
            </a:r>
            <a:r>
              <a:rPr lang="en-US" altLang="ko-KR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MainThreadDispatcher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만들어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큐에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Action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을 </a:t>
            </a:r>
            <a:r>
              <a:rPr lang="ko-KR" altLang="en-US" sz="2200" b="0" i="0" u="none" strike="noStrike" spc="-100" dirty="0" err="1">
                <a:solidFill>
                  <a:srgbClr val="545454"/>
                </a:solidFill>
                <a:ea typeface="Pretendard Light"/>
              </a:rPr>
              <a:t>입력받아순서대로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 유니티의 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Update</a:t>
            </a:r>
            <a:r>
              <a:rPr lang="ko-KR" altLang="en-US" sz="2200" b="0" i="0" u="none" strike="noStrike" spc="-100" dirty="0">
                <a:solidFill>
                  <a:srgbClr val="545454"/>
                </a:solidFill>
                <a:ea typeface="Pretendard Light"/>
              </a:rPr>
              <a:t>에서 실행되도록 했다</a:t>
            </a:r>
            <a:r>
              <a:rPr lang="en-US" altLang="ko-KR" sz="2200" b="0" i="0" u="none" strike="noStrike" spc="-100" dirty="0">
                <a:solidFill>
                  <a:srgbClr val="545454"/>
                </a:solidFill>
                <a:ea typeface="Pretendard Light"/>
              </a:rPr>
              <a:t>.</a:t>
            </a:r>
            <a:endParaRPr lang="ko-KR" sz="2200" b="0" i="0" u="none" strike="noStrike" spc="-100" dirty="0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6C6EC7-3C16-857C-79AB-CC36DD4EF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5" y="3759200"/>
            <a:ext cx="6078621" cy="3630288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CCA542-BE06-33CA-8E96-C0DDF3D5C2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3766386"/>
            <a:ext cx="6066589" cy="3623102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0DFDF6C-3B64-4DD7-879B-915C1F6B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620" y="906893"/>
            <a:ext cx="1504101" cy="1504101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BD6CF2B-20DE-FCA5-44C2-E8A547AA65BC}"/>
              </a:ext>
            </a:extLst>
          </p:cNvPr>
          <p:cNvSpPr txBox="1"/>
          <p:nvPr/>
        </p:nvSpPr>
        <p:spPr>
          <a:xfrm>
            <a:off x="4790406" y="1200435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674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69100" y="1574800"/>
            <a:ext cx="4724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성과</a:t>
            </a:r>
            <a:endParaRPr lang="ko-KR" sz="7300" b="0" i="0" u="none" strike="noStrike" spc="-500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발전한 능력</a:t>
            </a:r>
            <a:endParaRPr lang="en-US" sz="2400" b="0" i="0" u="none" strike="noStrike" dirty="0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 dirty="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32320" y="4673600"/>
            <a:ext cx="446307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9313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커뮤니케이션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4673600"/>
            <a:ext cx="4419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Server to Client </a:t>
            </a: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프로그래밍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29979" y="7308850"/>
            <a:ext cx="376752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200" b="0" i="0" u="none" strike="noStrike" spc="-100" dirty="0">
                <a:solidFill>
                  <a:srgbClr val="545454"/>
                </a:solidFill>
                <a:latin typeface="Pretendard Light" panose="020B0600000101010101" charset="-127"/>
                <a:ea typeface="Pretendard Light" panose="020B0600000101010101" charset="-127"/>
              </a:rPr>
              <a:t>기획의 중요성</a:t>
            </a:r>
            <a:endParaRPr lang="ko-KR" sz="3200" b="0" i="0" u="none" strike="noStrike" spc="-100" dirty="0">
              <a:solidFill>
                <a:srgbClr val="545454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745B49D3-8E82-0040-90D6-CE219ABBD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578" y="147104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67F88233-6D90-2C32-83EE-5F378E98993C}"/>
              </a:ext>
            </a:extLst>
          </p:cNvPr>
          <p:cNvSpPr txBox="1"/>
          <p:nvPr/>
        </p:nvSpPr>
        <p:spPr>
          <a:xfrm>
            <a:off x="4647364" y="176458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2319-20C9-5382-6FE4-121296BB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91051-DBDD-F180-A5BA-07DC908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9830A-E2C7-91A3-7BA6-8FECB83E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D23DA-142A-80CA-1946-49B788F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370EB-5D81-6E70-E7E8-333FBB77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3C6951-FBDA-5870-A5EC-9DA13E8F5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EB4ECD2-D1EB-DBC8-0139-78B3DF0F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08EBD0-FC60-7C73-CBCB-9910240E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60C3722-9AA3-0598-01A1-F277C08F0D6E}"/>
              </a:ext>
            </a:extLst>
          </p:cNvPr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후기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29094FB-C90D-06AB-A4B3-82DE0374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768083-9AF1-AC75-3393-3848CF434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8FF9996-10B0-041D-85D2-ED93192ABA80}"/>
              </a:ext>
            </a:extLst>
          </p:cNvPr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7F0492F-A88B-7FC8-1427-7EEF3A4B2E7A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0EAA1B9-1FD4-305E-94E8-42B258AF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5364848-523D-FD8D-3AA7-F91A5CAEC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D270B4B-B2AB-B626-0A4B-06914934D02E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43FBB07F-548C-7A8A-BFC9-D81477BE6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5A777D8-D883-5346-FF2E-0C6445EEA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CCDDF8F-367C-D943-FE0B-0F500B3C6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C482293-F74C-19E9-823A-2DAAC2EB7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0E37D98-9EB0-0E3D-D3E1-B063CB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9C39C42-2E82-3E12-EA78-FF804879F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68FE2531-E08D-2488-8E82-6A41F6299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9BC5870-474D-5105-201A-7443938874AA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50542931-9996-15E4-5019-6C0444B50B4F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CFE719E-7D3A-657B-0E9D-9A76E2E5863F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F0A7FCE1-F0A4-7FA1-3DB6-8F83F00D1D3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4D57B5C4-6725-1121-2728-A3E7BE4C3F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8AD0920-F612-EC4A-2C71-1A9E08A32D76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2F3D978E-61EA-AB32-9153-70AE9C3817E8}"/>
              </a:ext>
            </a:extLst>
          </p:cNvPr>
          <p:cNvSpPr txBox="1"/>
          <p:nvPr/>
        </p:nvSpPr>
        <p:spPr>
          <a:xfrm>
            <a:off x="9078496" y="2382587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따라와준 팀원들 모두 고생했고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메인 서버 하제 진짜 고생 많았다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br>
              <a:rPr lang="en-US" altLang="ko-KR" sz="2400" spc="-100" dirty="0">
                <a:solidFill>
                  <a:srgbClr val="545454"/>
                </a:solidFill>
                <a:ea typeface="Pretendard Regular"/>
              </a:rPr>
            </a:b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코딩 하는 법 배워갑니다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133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주제 선정 배경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7826" y="5143499"/>
            <a:ext cx="6261100" cy="3328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74299"/>
              </a:lnSpc>
            </a:pP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요즘 한창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핫한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팀 이름인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티씨피아이핑을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보고 유튜브에서 종종 보게 된 </a:t>
            </a:r>
            <a:r>
              <a:rPr lang="ko-KR" altLang="en-US" sz="2000" dirty="0" err="1">
                <a:solidFill>
                  <a:srgbClr val="545454"/>
                </a:solidFill>
                <a:latin typeface="Pretendard Light"/>
                <a:ea typeface="Pretendard Light"/>
              </a:rPr>
              <a:t>티니핑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이름 맞추기가 생각이 났습니다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b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</a:b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구현이 크게 복잡하지 않고 충분한 게임성이 있어 선택했습니다</a:t>
            </a:r>
            <a:r>
              <a:rPr lang="en-US" altLang="ko-KR" sz="2000" dirty="0">
                <a:solidFill>
                  <a:srgbClr val="545454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000" dirty="0">
                <a:solidFill>
                  <a:srgbClr val="545454"/>
                </a:solidFill>
                <a:latin typeface="Pretendard Light"/>
                <a:ea typeface="Pretendard Light"/>
              </a:rPr>
              <a:t> </a:t>
            </a:r>
            <a:endParaRPr lang="en-US" sz="2000" b="0" i="0" u="none" strike="noStrike" dirty="0">
              <a:solidFill>
                <a:srgbClr val="545454"/>
              </a:solidFill>
              <a:latin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426" y="4064000"/>
            <a:ext cx="6565900" cy="72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03426" y="4178300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 dirty="0" err="1">
                <a:solidFill>
                  <a:srgbClr val="545454"/>
                </a:solidFill>
                <a:ea typeface="Pretendard Medium"/>
              </a:rPr>
              <a:t>티니핑</a:t>
            </a:r>
            <a:r>
              <a:rPr lang="ko-KR" altLang="en-US" sz="2600" b="0" i="0" u="none" strike="noStrike" spc="-200" dirty="0">
                <a:solidFill>
                  <a:srgbClr val="545454"/>
                </a:solidFill>
                <a:ea typeface="Pretendard Medium"/>
              </a:rPr>
              <a:t> 맞추기</a:t>
            </a:r>
            <a:r>
              <a:rPr lang="en-US" altLang="ko-KR" sz="2600" b="0" i="0" u="none" strike="noStrike" spc="-200" dirty="0">
                <a:solidFill>
                  <a:srgbClr val="545454"/>
                </a:solidFill>
                <a:ea typeface="Pretendard Medium"/>
              </a:rPr>
              <a:t>!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205659-D56A-B007-4DB3-23073765A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531" y="4015874"/>
            <a:ext cx="8362338" cy="492091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43942F2-04F8-9B0E-AAE8-C4DCF43379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5731" y="1494436"/>
            <a:ext cx="1504101" cy="150410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6CBE0F1-5424-3A66-B6A0-F8793FDF29C1}"/>
              </a:ext>
            </a:extLst>
          </p:cNvPr>
          <p:cNvSpPr txBox="1"/>
          <p:nvPr/>
        </p:nvSpPr>
        <p:spPr>
          <a:xfrm>
            <a:off x="3943517" y="1787978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1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8900" y="311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팀원 업무 분배 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1968500"/>
            <a:ext cx="18669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46232" y="2334126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류민우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PM,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서브 서버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3378200"/>
            <a:ext cx="1866900" cy="1244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메인 서버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800600"/>
            <a:ext cx="1866900" cy="1244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데이터 베이스 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10300"/>
            <a:ext cx="1866900" cy="1244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7620000"/>
            <a:ext cx="18669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클라이언트 프로그래밍</a:t>
            </a:r>
            <a:endParaRPr lang="ko-KR" alt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B2D8C1C5-1B2C-9CCF-7829-1F018905837B}"/>
              </a:ext>
            </a:extLst>
          </p:cNvPr>
          <p:cNvSpPr txBox="1"/>
          <p:nvPr/>
        </p:nvSpPr>
        <p:spPr>
          <a:xfrm>
            <a:off x="6991350" y="365760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황하제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E893B67-FE86-48AC-97D5-6F01224B9BD2}"/>
              </a:ext>
            </a:extLst>
          </p:cNvPr>
          <p:cNvSpPr txBox="1"/>
          <p:nvPr/>
        </p:nvSpPr>
        <p:spPr>
          <a:xfrm>
            <a:off x="6946900" y="51107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백두현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E55FF02-A7FB-631C-BD5A-82EC13269112}"/>
              </a:ext>
            </a:extLst>
          </p:cNvPr>
          <p:cNvSpPr txBox="1"/>
          <p:nvPr/>
        </p:nvSpPr>
        <p:spPr>
          <a:xfrm>
            <a:off x="6991350" y="6456947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545454"/>
                </a:solidFill>
                <a:latin typeface="Pretendard SemiBold"/>
              </a:rPr>
              <a:t>고나영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48956F36-9247-1180-92E1-74D1361CF2A5}"/>
              </a:ext>
            </a:extLst>
          </p:cNvPr>
          <p:cNvSpPr txBox="1"/>
          <p:nvPr/>
        </p:nvSpPr>
        <p:spPr>
          <a:xfrm>
            <a:off x="6949741" y="7918450"/>
            <a:ext cx="1295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545454"/>
                </a:solidFill>
                <a:latin typeface="Pretendard SemiBold"/>
              </a:rPr>
              <a:t>박주현</a:t>
            </a:r>
            <a:endParaRPr lang="en-US" sz="3000" b="0" i="0" u="none" strike="noStrike" dirty="0">
              <a:solidFill>
                <a:srgbClr val="545454"/>
              </a:solidFill>
              <a:latin typeface="Pretendard SemiBold"/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93D0CC15-A96C-B418-16D8-5C4A69F1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658" y="1531199"/>
            <a:ext cx="1504101" cy="1504101"/>
          </a:xfrm>
          <a:prstGeom prst="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E4745E89-79CE-BBAF-833C-5302FEB310AF}"/>
              </a:ext>
            </a:extLst>
          </p:cNvPr>
          <p:cNvSpPr txBox="1"/>
          <p:nvPr/>
        </p:nvSpPr>
        <p:spPr>
          <a:xfrm>
            <a:off x="3378444" y="1824741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99250" y="1655345"/>
            <a:ext cx="4864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개발 일정 계획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00" y="3886200"/>
            <a:ext cx="5803900" cy="1536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3886200"/>
            <a:ext cx="6273800" cy="153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38989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4300" y="4419600"/>
            <a:ext cx="292100" cy="469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10.28~11.3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89984" y="47498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11.04~11.17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85400" y="4603750"/>
            <a:ext cx="2066089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11.18~12.01 (2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12.02~12.08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2500" y="5803900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906000" y="5803900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9822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BA33898A-0188-FB2A-0C04-42201E5D5AD6}"/>
              </a:ext>
            </a:extLst>
          </p:cNvPr>
          <p:cNvSpPr txBox="1"/>
          <p:nvPr/>
        </p:nvSpPr>
        <p:spPr>
          <a:xfrm>
            <a:off x="5969000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id="{A703D9AB-BE77-32FD-A7CE-B8101651EB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42" name="TextBox 39">
            <a:extLst>
              <a:ext uri="{FF2B5EF4-FFF2-40B4-BE49-F238E27FC236}">
                <a16:creationId xmlns:a16="http://schemas.microsoft.com/office/drawing/2014/main" id="{02CFDB44-3478-4F26-91AF-29A7FD4CED13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3" name="Picture 13">
            <a:extLst>
              <a:ext uri="{FF2B5EF4-FFF2-40B4-BE49-F238E27FC236}">
                <a16:creationId xmlns:a16="http://schemas.microsoft.com/office/drawing/2014/main" id="{E95F28DB-1CB9-7B0F-D64E-97ABCF5A13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400" y="1483761"/>
            <a:ext cx="1504101" cy="1504101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7F1AE363-604E-5971-516D-5949F207202D}"/>
              </a:ext>
            </a:extLst>
          </p:cNvPr>
          <p:cNvSpPr txBox="1"/>
          <p:nvPr/>
        </p:nvSpPr>
        <p:spPr>
          <a:xfrm>
            <a:off x="4804186" y="177730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1335-1F09-EC68-0302-DC904784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3BB27-C00E-5E99-A1DF-89E6E2DE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8296AD-9AC6-5E32-8316-E1BFEF9C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BADD87-E46F-96D6-5970-2FD68E4B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E70F02-2A6C-5620-2A99-CE0D0372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060119-EB12-FEEA-F55E-8FC7FCF2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521278-15FD-CE11-28AB-20B492885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01C33C-8636-8C2C-8CE5-0C94FF52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3C87C9-2E8A-4B8D-DA1D-CA75E1F3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47516FE-275C-02C9-CD13-2264E2BD3322}"/>
              </a:ext>
            </a:extLst>
          </p:cNvPr>
          <p:cNvSpPr txBox="1"/>
          <p:nvPr/>
        </p:nvSpPr>
        <p:spPr>
          <a:xfrm>
            <a:off x="6559550" y="1668713"/>
            <a:ext cx="495667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실제 개발 일정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1F8BA848-E851-43F2-92E0-704F44A4B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900" y="3886200"/>
            <a:ext cx="4267200" cy="1536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B646E57-7679-ECAE-A4D9-C2F76A66E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499" y="3886200"/>
            <a:ext cx="6741025" cy="1536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1F9F07B-FC1F-C14C-7ED2-37CD56E8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658" y="3886200"/>
            <a:ext cx="5032541" cy="1536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8B95F9A-29BA-C33E-F6ED-DECDB8C2B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800" y="3886200"/>
            <a:ext cx="4305300" cy="15367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30B2-C3B7-2AC7-2E4E-1EE367DDA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21A557F8-0E39-EAA9-2FC3-0472B05A6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500" y="3886200"/>
            <a:ext cx="1536700" cy="15367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DCB6998-6132-FC51-ED0C-BD3A57AAFB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4419600"/>
            <a:ext cx="292100" cy="4699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8F7D287A-1A31-0024-9A63-595CEE3F31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BEC671C2-2DB6-8D5E-AAAA-81D31CC627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825" y="3886200"/>
            <a:ext cx="1536700" cy="1536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33AE47-D0C2-A257-BB7D-CBC5974A1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1125" y="4406900"/>
            <a:ext cx="292100" cy="469900"/>
          </a:xfrm>
          <a:prstGeom prst="rect">
            <a:avLst/>
          </a:prstGeom>
        </p:spPr>
      </p:pic>
      <p:grpSp>
        <p:nvGrpSpPr>
          <p:cNvPr id="23" name="Group 23">
            <a:extLst>
              <a:ext uri="{FF2B5EF4-FFF2-40B4-BE49-F238E27FC236}">
                <a16:creationId xmlns:a16="http://schemas.microsoft.com/office/drawing/2014/main" id="{7E7F2DEE-0164-A23D-694B-3C9CACF661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606410E8-0D7E-2724-5DA7-E67486578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6800" y="3886200"/>
            <a:ext cx="1536700" cy="15367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AEB3119-F083-C085-8F40-FCFF300BF3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9100" y="4419600"/>
            <a:ext cx="292100" cy="469900"/>
          </a:xfrm>
          <a:prstGeom prst="rect">
            <a:avLst/>
          </a:prstGeom>
        </p:spPr>
      </p:pic>
      <p:sp>
        <p:nvSpPr>
          <p:cNvPr id="27" name="TextBox 27">
            <a:extLst>
              <a:ext uri="{FF2B5EF4-FFF2-40B4-BE49-F238E27FC236}">
                <a16:creationId xmlns:a16="http://schemas.microsoft.com/office/drawing/2014/main" id="{2DDD60EF-EE07-4272-0CBA-6FFC7483FBA3}"/>
              </a:ext>
            </a:extLst>
          </p:cNvPr>
          <p:cNvSpPr txBox="1"/>
          <p:nvPr/>
        </p:nvSpPr>
        <p:spPr>
          <a:xfrm>
            <a:off x="2121234" y="44450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STEP.01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11.04~11.10 (1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37BAB86-EBFE-0B1F-A4B5-84C4363D5987}"/>
              </a:ext>
            </a:extLst>
          </p:cNvPr>
          <p:cNvSpPr txBox="1"/>
          <p:nvPr/>
        </p:nvSpPr>
        <p:spPr>
          <a:xfrm>
            <a:off x="6632406" y="4737100"/>
            <a:ext cx="205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STEP.02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11.11~12.01(3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)</a:t>
            </a:r>
            <a:b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2A2BF37-0786-D79D-793E-C85660A342E0}"/>
              </a:ext>
            </a:extLst>
          </p:cNvPr>
          <p:cNvSpPr txBox="1"/>
          <p:nvPr/>
        </p:nvSpPr>
        <p:spPr>
          <a:xfrm>
            <a:off x="10741526" y="467995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STEP.03</a:t>
            </a:r>
          </a:p>
          <a:p>
            <a:pPr algn="ctr">
              <a:lnSpc>
                <a:spcPct val="99600"/>
              </a:lnSpc>
            </a:pP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12.02~12.04 (3</a:t>
            </a:r>
            <a:r>
              <a:rPr lang="ko-KR" altLang="en-US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일</a:t>
            </a:r>
            <a:r>
              <a:rPr lang="en-US" altLang="ko-KR" sz="2400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)</a:t>
            </a:r>
            <a:endParaRPr lang="en-US" altLang="ko-KR" sz="24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  <a:p>
            <a:pPr lvl="0" algn="ctr">
              <a:lnSpc>
                <a:spcPct val="99600"/>
              </a:lnSpc>
            </a:pP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8B9A720-05D2-9C1F-8D89-AEDF6C03B495}"/>
              </a:ext>
            </a:extLst>
          </p:cNvPr>
          <p:cNvSpPr txBox="1"/>
          <p:nvPr/>
        </p:nvSpPr>
        <p:spPr>
          <a:xfrm>
            <a:off x="14300200" y="44196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Medium"/>
              </a:rPr>
              <a:t>STEP.04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12.05~12.11 (1</a:t>
            </a:r>
            <a:r>
              <a:rPr lang="ko-KR" altLang="en-US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주</a:t>
            </a:r>
            <a:r>
              <a:rPr lang="en-US" altLang="ko-KR" sz="24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)</a:t>
            </a:r>
            <a:endParaRPr lang="en-US" sz="2400" b="0" i="0" u="none" strike="noStrike" dirty="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4C3B71B-2AF5-15E0-C3BB-A13823D9E8E6}"/>
              </a:ext>
            </a:extLst>
          </p:cNvPr>
          <p:cNvSpPr txBox="1"/>
          <p:nvPr/>
        </p:nvSpPr>
        <p:spPr>
          <a:xfrm>
            <a:off x="1993900" y="5816600"/>
            <a:ext cx="2222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개발 시작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A039CA9-7557-77C1-AE3F-3DA2D38A28ED}"/>
              </a:ext>
            </a:extLst>
          </p:cNvPr>
          <p:cNvSpPr txBox="1"/>
          <p:nvPr/>
        </p:nvSpPr>
        <p:spPr>
          <a:xfrm>
            <a:off x="1943100" y="65786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유니티 버전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깃 등등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 기본 세팅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7820"/>
              </a:lnSpc>
            </a:pP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</a:b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7828C42-5326-A3C5-5ACF-123D167872C0}"/>
              </a:ext>
            </a:extLst>
          </p:cNvPr>
          <p:cNvSpPr txBox="1"/>
          <p:nvPr/>
        </p:nvSpPr>
        <p:spPr>
          <a:xfrm>
            <a:off x="6623050" y="5756442"/>
            <a:ext cx="218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게임 개발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1C3EFE96-A39D-F38E-F4C0-2B0145508469}"/>
              </a:ext>
            </a:extLst>
          </p:cNvPr>
          <p:cNvSpPr txBox="1"/>
          <p:nvPr/>
        </p:nvSpPr>
        <p:spPr>
          <a:xfrm>
            <a:off x="59563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ED4F8106-FD76-2638-E244-CC36B6ABF511}"/>
              </a:ext>
            </a:extLst>
          </p:cNvPr>
          <p:cNvSpPr txBox="1"/>
          <p:nvPr/>
        </p:nvSpPr>
        <p:spPr>
          <a:xfrm>
            <a:off x="10665326" y="5755105"/>
            <a:ext cx="2489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altLang="ko-KR" sz="2100" b="0" i="0" u="none" strike="noStrike" spc="-100" dirty="0">
                <a:solidFill>
                  <a:srgbClr val="545454"/>
                </a:solidFill>
                <a:ea typeface="Pretendard Medium"/>
              </a:rPr>
              <a:t>Q&amp;A </a:t>
            </a: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및 버그 수정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F417658-70E6-7F95-D47B-5DB0FC066E6C}"/>
              </a:ext>
            </a:extLst>
          </p:cNvPr>
          <p:cNvSpPr txBox="1"/>
          <p:nvPr/>
        </p:nvSpPr>
        <p:spPr>
          <a:xfrm>
            <a:off x="10741526" y="6313905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QA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latin typeface="Pretendard Light"/>
              </a:rPr>
              <a:t>테스트 및 버그 수정</a:t>
            </a:r>
            <a:endParaRPr lang="en-US" altLang="ko-KR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D7B3F9E-5953-4FA6-ED60-5F1C862A6D7B}"/>
              </a:ext>
            </a:extLst>
          </p:cNvPr>
          <p:cNvSpPr txBox="1"/>
          <p:nvPr/>
        </p:nvSpPr>
        <p:spPr>
          <a:xfrm>
            <a:off x="14122400" y="5803900"/>
            <a:ext cx="208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100" b="0" i="0" u="none" strike="noStrike" spc="-100" dirty="0">
                <a:solidFill>
                  <a:srgbClr val="545454"/>
                </a:solidFill>
                <a:ea typeface="Pretendard Medium"/>
              </a:rPr>
              <a:t>최종 발표 준비</a:t>
            </a:r>
            <a:endParaRPr lang="ko-KR" sz="21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C2C5CADA-A6FF-4820-ED8F-C58AB4AD4E2A}"/>
              </a:ext>
            </a:extLst>
          </p:cNvPr>
          <p:cNvSpPr txBox="1"/>
          <p:nvPr/>
        </p:nvSpPr>
        <p:spPr>
          <a:xfrm>
            <a:off x="13995400" y="6362700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발표 자료 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수집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&amp;</a:t>
            </a: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정리</a:t>
            </a:r>
            <a:b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</a:b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최종 보고서 </a:t>
            </a:r>
            <a:r>
              <a:rPr lang="ko-KR" altLang="en-US" sz="1700" b="0" i="0" u="none" strike="noStrike" spc="-100" dirty="0">
                <a:solidFill>
                  <a:srgbClr val="545454">
                    <a:alpha val="78039"/>
                  </a:srgbClr>
                </a:solidFill>
                <a:ea typeface="Pretendard Light"/>
              </a:rPr>
              <a:t>준비</a:t>
            </a:r>
            <a:endParaRPr lang="en-US" sz="1700" b="0" i="0" u="none" strike="noStrike" spc="-100" dirty="0">
              <a:solidFill>
                <a:srgbClr val="545454">
                  <a:alpha val="78039"/>
                </a:srgbClr>
              </a:solidFill>
              <a:latin typeface="Pretendard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ED7F69C-449A-669C-4135-B734BF7E0FE3}"/>
              </a:ext>
            </a:extLst>
          </p:cNvPr>
          <p:cNvSpPr txBox="1"/>
          <p:nvPr/>
        </p:nvSpPr>
        <p:spPr>
          <a:xfrm>
            <a:off x="6559550" y="6266447"/>
            <a:ext cx="233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게임 시스템</a:t>
            </a:r>
            <a:r>
              <a:rPr lang="en-US" altLang="ko-KR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,</a:t>
            </a:r>
          </a:p>
          <a:p>
            <a:pPr lvl="0" algn="ctr">
              <a:lnSpc>
                <a:spcPct val="127820"/>
              </a:lnSpc>
            </a:pPr>
            <a:r>
              <a:rPr lang="ko-KR" altLang="en-US" sz="1700" spc="-100" dirty="0">
                <a:solidFill>
                  <a:srgbClr val="545454">
                    <a:alpha val="78039"/>
                  </a:srgbClr>
                </a:solidFill>
                <a:latin typeface="Pretendard Light"/>
                <a:ea typeface="Pretendard Light"/>
              </a:rPr>
              <a:t>서버 개발</a:t>
            </a:r>
            <a:endParaRPr lang="en-US" altLang="ko-KR" sz="1700" spc="-100" dirty="0">
              <a:solidFill>
                <a:srgbClr val="545454">
                  <a:alpha val="78039"/>
                </a:srgbClr>
              </a:solidFill>
              <a:latin typeface="Pretendard Light"/>
              <a:ea typeface="Pretendard Light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BB14618-F699-8664-FC01-8B7FCFFC54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8166100"/>
            <a:ext cx="15252700" cy="723900"/>
          </a:xfrm>
          <a:prstGeom prst="rect">
            <a:avLst/>
          </a:prstGeom>
        </p:spPr>
      </p:pic>
      <p:sp>
        <p:nvSpPr>
          <p:cNvPr id="39" name="TextBox 39">
            <a:extLst>
              <a:ext uri="{FF2B5EF4-FFF2-40B4-BE49-F238E27FC236}">
                <a16:creationId xmlns:a16="http://schemas.microsoft.com/office/drawing/2014/main" id="{3C601593-7746-2473-19D1-A89A8E5BEB82}"/>
              </a:ext>
            </a:extLst>
          </p:cNvPr>
          <p:cNvSpPr txBox="1"/>
          <p:nvPr/>
        </p:nvSpPr>
        <p:spPr>
          <a:xfrm>
            <a:off x="1879600" y="8305800"/>
            <a:ext cx="14528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회의 시간 </a:t>
            </a:r>
            <a:r>
              <a:rPr lang="en-US" altLang="ko-KR" sz="2500" spc="-100" dirty="0">
                <a:solidFill>
                  <a:srgbClr val="545454"/>
                </a:solidFill>
                <a:ea typeface="Pretendard Medium"/>
              </a:rPr>
              <a:t>: 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월요일 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6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| 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일요일 오후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2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시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   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작업 시간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: 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파트별 자율 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(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화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~</a:t>
            </a:r>
            <a:r>
              <a:rPr lang="ko-KR" altLang="en-US" sz="2500" b="0" i="0" u="none" strike="noStrike" spc="-100" dirty="0">
                <a:solidFill>
                  <a:srgbClr val="545454"/>
                </a:solidFill>
                <a:ea typeface="Pretendard Medium"/>
              </a:rPr>
              <a:t>토</a:t>
            </a:r>
            <a:r>
              <a:rPr lang="en-US" altLang="ko-KR" sz="2500" b="0" i="0" u="none" strike="noStrike" spc="-100" dirty="0">
                <a:solidFill>
                  <a:srgbClr val="545454"/>
                </a:solidFill>
                <a:ea typeface="Pretendard Medium"/>
              </a:rPr>
              <a:t>)</a:t>
            </a:r>
            <a:endParaRPr lang="en-US" sz="2500" b="0" i="0" u="none" strike="noStrike" spc="-100" dirty="0">
              <a:solidFill>
                <a:srgbClr val="545454"/>
              </a:solidFill>
              <a:latin typeface="Pretendard Medium"/>
            </a:endParaRPr>
          </a:p>
        </p:txBody>
      </p:sp>
      <p:pic>
        <p:nvPicPr>
          <p:cNvPr id="41" name="Picture 13">
            <a:extLst>
              <a:ext uri="{FF2B5EF4-FFF2-40B4-BE49-F238E27FC236}">
                <a16:creationId xmlns:a16="http://schemas.microsoft.com/office/drawing/2014/main" id="{5C9FABAC-B9D4-A80B-014D-A8FF984E94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8979" y="1527781"/>
            <a:ext cx="1504101" cy="150410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E9A0E7FB-BC62-5817-CACE-5FCCF89530F0}"/>
              </a:ext>
            </a:extLst>
          </p:cNvPr>
          <p:cNvSpPr txBox="1"/>
          <p:nvPr/>
        </p:nvSpPr>
        <p:spPr>
          <a:xfrm>
            <a:off x="4736765" y="182132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2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84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8000" b="0" i="0" u="none" strike="noStrike" spc="-100" dirty="0">
                <a:solidFill>
                  <a:srgbClr val="545454"/>
                </a:solidFill>
                <a:ea typeface="Pretendard Medium"/>
              </a:rPr>
              <a:t>개발 환경 설명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UNITY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940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게임 개발 프로그램</a:t>
            </a:r>
            <a:endParaRPr lang="en-US" altLang="ko-KR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2022.3.44f1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7755021" y="4604936"/>
            <a:ext cx="2579439" cy="1077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20"/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GIT 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 코드 자료 공유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12085721" y="4501927"/>
            <a:ext cx="3587082" cy="1195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6"/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MONGO DB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데이터베이스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3009900" y="4095365"/>
            <a:ext cx="2971800" cy="15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ABBDA737-612A-E4B4-2B48-FEEFC34C15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3699" y="1495850"/>
            <a:ext cx="1504101" cy="1504101"/>
          </a:xfrm>
          <a:prstGeom prst="rect">
            <a:avLst/>
          </a:prstGeom>
        </p:spPr>
      </p:pic>
      <p:sp>
        <p:nvSpPr>
          <p:cNvPr id="38" name="TextBox 14">
            <a:extLst>
              <a:ext uri="{FF2B5EF4-FFF2-40B4-BE49-F238E27FC236}">
                <a16:creationId xmlns:a16="http://schemas.microsoft.com/office/drawing/2014/main" id="{45DFB6FB-2035-BEEB-556C-177BFCF5BB00}"/>
              </a:ext>
            </a:extLst>
          </p:cNvPr>
          <p:cNvSpPr txBox="1"/>
          <p:nvPr/>
        </p:nvSpPr>
        <p:spPr>
          <a:xfrm>
            <a:off x="3931485" y="1789392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5400" spc="100" dirty="0">
                <a:solidFill>
                  <a:srgbClr val="545454"/>
                </a:solidFill>
                <a:latin typeface="Pretendard Regular"/>
              </a:rPr>
              <a:t>3</a:t>
            </a:r>
            <a:endParaRPr lang="en-US" sz="54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3F89-E719-3798-36CA-5D9F763D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22137D-A934-7562-AB5E-5C2FB07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96F12B-6A2A-D22E-E44B-D8035C56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BEBB9B-8715-865E-AF15-157FA2DE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45F3D6-4AAB-BD72-E18B-055CDF5CA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2E2D93-B069-BB96-44C5-7073CD8D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ECE7D-41F7-CB3C-A637-29E0A240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54466B-BE1C-7B40-2096-1EC96726C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B25E8E-FAEE-962A-CFB0-3FDBCA064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D64E8-F8A7-C0E9-E89C-E133F91522A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게임 설명 </a:t>
            </a:r>
            <a:r>
              <a:rPr lang="en-US" altLang="ko-KR" sz="7300" b="0" i="0" u="none" strike="noStrike" spc="-500" dirty="0">
                <a:solidFill>
                  <a:srgbClr val="545454"/>
                </a:solidFill>
                <a:ea typeface="Pretendard Medium"/>
              </a:rPr>
              <a:t>– </a:t>
            </a: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기획 단계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E903484-2753-FA71-737D-7F884BD23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409F8ADD-9A27-96B1-6CD0-EF29C359AACF}"/>
              </a:ext>
            </a:extLst>
          </p:cNvPr>
          <p:cNvSpPr txBox="1"/>
          <p:nvPr/>
        </p:nvSpPr>
        <p:spPr>
          <a:xfrm>
            <a:off x="3067050" y="4131845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1" dirty="0">
                <a:solidFill>
                  <a:srgbClr val="545454"/>
                </a:solidFill>
                <a:latin typeface="Pretendard Bold"/>
              </a:rPr>
              <a:t>핵심 구상도</a:t>
            </a:r>
            <a:endParaRPr lang="en-US" sz="2800" b="1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877A3B1-ABB4-469D-2F5B-1959E4C7CED3}"/>
              </a:ext>
            </a:extLst>
          </p:cNvPr>
          <p:cNvSpPr txBox="1"/>
          <p:nvPr/>
        </p:nvSpPr>
        <p:spPr>
          <a:xfrm>
            <a:off x="4516187" y="2988845"/>
            <a:ext cx="9131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3669"/>
              </a:lnSpc>
            </a:pP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여러 종류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 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객관식 퀴즈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, 30</a:t>
            </a:r>
            <a:r>
              <a:rPr lang="ko-KR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  <a:cs typeface="맑은 고딕" panose="020B0503020000020004" pitchFamily="50" charset="-127"/>
              </a:rPr>
              <a:t>초 제한시간</a:t>
            </a:r>
            <a:r>
              <a:rPr lang="en-US" sz="1700" b="0" i="0" u="none" strike="noStrike" spc="-100" dirty="0">
                <a:solidFill>
                  <a:schemeClr val="bg1">
                    <a:lumMod val="50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338AC6A-D2A5-6693-42E3-CA6905158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6EAFD0BF-F7AB-8D75-EB95-3AB34FE3B2C2}"/>
              </a:ext>
            </a:extLst>
          </p:cNvPr>
          <p:cNvSpPr txBox="1"/>
          <p:nvPr/>
        </p:nvSpPr>
        <p:spPr>
          <a:xfrm>
            <a:off x="77533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dirty="0">
                <a:solidFill>
                  <a:srgbClr val="545454"/>
                </a:solidFill>
                <a:latin typeface="Pretendard Bold"/>
              </a:rPr>
              <a:t>Class Diagram</a:t>
            </a:r>
            <a:endParaRPr lang="en-US" sz="28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2418248-A713-26D4-A70E-7BDC2F3DE38E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해당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텍스트로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23669"/>
              </a:lnSpc>
            </a:pP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관련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이곳에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14B7BCE-91FD-9FA8-FCCC-8219BBB1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F2FEF6DA-8FAC-FF3E-C6D7-8CFAC7BBD117}"/>
              </a:ext>
            </a:extLst>
          </p:cNvPr>
          <p:cNvSpPr txBox="1"/>
          <p:nvPr/>
        </p:nvSpPr>
        <p:spPr>
          <a:xfrm>
            <a:off x="12426950" y="41021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Activity Diagram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F873E-F760-D7FE-7BF9-029DD910B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36" y="4965700"/>
            <a:ext cx="4101627" cy="3046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3449EC-E3FA-67AC-9151-516974942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008" y="5543345"/>
            <a:ext cx="3869667" cy="18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370C49-F50D-4A7B-32D8-72A87E645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25" y="5287545"/>
            <a:ext cx="4009790" cy="2303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47A5918-3012-0FFA-7092-4BFBB2F39A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1386" y="1482571"/>
            <a:ext cx="1504101" cy="1504101"/>
          </a:xfrm>
          <a:prstGeom prst="rect">
            <a:avLst/>
          </a:prstGeom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087A4801-EA49-0093-E4EE-DDA56B25906E}"/>
              </a:ext>
            </a:extLst>
          </p:cNvPr>
          <p:cNvSpPr txBox="1"/>
          <p:nvPr/>
        </p:nvSpPr>
        <p:spPr>
          <a:xfrm>
            <a:off x="3939172" y="1776113"/>
            <a:ext cx="1105736" cy="893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24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C5BE-CC50-ACD0-5F8F-57C227BE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BB7E1-68BF-B85A-A9BF-AE359ABD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4316E-0158-DD17-BBDF-498A4E6D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000B6-FF4E-8746-B470-6619703B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D6ECBE-5912-F595-D13F-6C71C0D6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32CADB-86A9-EC22-EB0C-2990EAE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3E3B78-0859-F7DB-B6D2-B618CB4A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03CE44-D652-802B-DCBA-890A074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1F5113-2A8D-B231-4CD0-FB740870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BD2971-9B08-A071-5FC2-3A49E3D9E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7FB8D1-1888-9B9E-2AA0-C76639DC9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279900"/>
            <a:ext cx="393700" cy="609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789CA5D-032A-F138-2847-86F250A57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4864100"/>
            <a:ext cx="5969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A5E848-DC2C-DBE9-06FC-4C5D16EDA492}"/>
              </a:ext>
            </a:extLst>
          </p:cNvPr>
          <p:cNvSpPr txBox="1"/>
          <p:nvPr/>
        </p:nvSpPr>
        <p:spPr>
          <a:xfrm>
            <a:off x="9169400" y="42926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클래스 다이어 그램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4F63A04-7F60-885F-DCA9-A1CB123AF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000" y="2641600"/>
            <a:ext cx="4584700" cy="4584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23B7720-BCE1-2335-F51A-539D94C3E4A0}"/>
              </a:ext>
            </a:extLst>
          </p:cNvPr>
          <p:cNvSpPr txBox="1"/>
          <p:nvPr/>
        </p:nvSpPr>
        <p:spPr>
          <a:xfrm>
            <a:off x="3175000" y="3327400"/>
            <a:ext cx="3848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200" b="0" i="0" u="none" strike="noStrike" spc="-5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92F18C7-F883-2FE0-01F4-216B7C00A8FB}"/>
              </a:ext>
            </a:extLst>
          </p:cNvPr>
          <p:cNvSpPr txBox="1"/>
          <p:nvPr/>
        </p:nvSpPr>
        <p:spPr>
          <a:xfrm>
            <a:off x="8343900" y="2768600"/>
            <a:ext cx="7213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5100" b="0" i="0" u="none" strike="noStrike" spc="-300" dirty="0">
                <a:solidFill>
                  <a:srgbClr val="545454"/>
                </a:solidFill>
                <a:ea typeface="Pretendard Medium"/>
              </a:rPr>
              <a:t>실제 구현</a:t>
            </a:r>
            <a:endParaRPr lang="ko-KR" sz="5100" b="0" i="0" u="none" strike="noStrike" spc="-3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D1C830C-F74C-A4EF-B2A9-6326F1648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5524500"/>
            <a:ext cx="393700" cy="609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5DDE735-5521-4EB9-6F9B-BDDA2450F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108700"/>
            <a:ext cx="59690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E8BD33-B6FE-DBB4-9A9C-9F12C07F65F0}"/>
              </a:ext>
            </a:extLst>
          </p:cNvPr>
          <p:cNvSpPr txBox="1"/>
          <p:nvPr/>
        </p:nvSpPr>
        <p:spPr>
          <a:xfrm>
            <a:off x="9169400" y="5537200"/>
            <a:ext cx="5511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DB,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클라이언트</a:t>
            </a:r>
            <a:r>
              <a:rPr lang="en-US" altLang="ko-KR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, </a:t>
            </a:r>
            <a:r>
              <a:rPr lang="ko-KR" altLang="en-US" sz="2400" b="0" i="0" u="none" strike="noStrike" spc="-200" dirty="0">
                <a:solidFill>
                  <a:srgbClr val="545454">
                    <a:alpha val="87843"/>
                  </a:srgbClr>
                </a:solidFill>
                <a:ea typeface="Pretendard Light"/>
              </a:rPr>
              <a:t>서버  기능 및 핵심 코드 설명 </a:t>
            </a:r>
            <a:endParaRPr lang="ko-KR" sz="2400" b="0" i="0" u="none" strike="noStrike" spc="-200" dirty="0">
              <a:solidFill>
                <a:srgbClr val="545454">
                  <a:alpha val="87843"/>
                </a:srgbClr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919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828</Words>
  <Application>Microsoft Office PowerPoint</Application>
  <PresentationFormat>사용자 지정</PresentationFormat>
  <Paragraphs>203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</vt:lpstr>
      <vt:lpstr>Calibri</vt:lpstr>
      <vt:lpstr>Pretendard Bold</vt:lpstr>
      <vt:lpstr>Pretendard Medium</vt:lpstr>
      <vt:lpstr>Pretendard Regular</vt:lpstr>
      <vt:lpstr>맑은 고딕</vt:lpstr>
      <vt:lpstr>Pretendard Light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류민우</cp:lastModifiedBy>
  <cp:revision>10</cp:revision>
  <dcterms:created xsi:type="dcterms:W3CDTF">2006-08-16T00:00:00Z</dcterms:created>
  <dcterms:modified xsi:type="dcterms:W3CDTF">2024-12-11T20:28:05Z</dcterms:modified>
</cp:coreProperties>
</file>